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96" r:id="rId3"/>
    <p:sldId id="353" r:id="rId4"/>
    <p:sldId id="397" r:id="rId5"/>
    <p:sldId id="399" r:id="rId6"/>
    <p:sldId id="398" r:id="rId7"/>
    <p:sldId id="400" r:id="rId8"/>
    <p:sldId id="401" r:id="rId9"/>
    <p:sldId id="409" r:id="rId10"/>
    <p:sldId id="410" r:id="rId11"/>
    <p:sldId id="411" r:id="rId12"/>
    <p:sldId id="412" r:id="rId13"/>
    <p:sldId id="413" r:id="rId14"/>
    <p:sldId id="414" r:id="rId15"/>
    <p:sldId id="415" r:id="rId16"/>
    <p:sldId id="416" r:id="rId17"/>
    <p:sldId id="417" r:id="rId18"/>
    <p:sldId id="418" r:id="rId19"/>
    <p:sldId id="419" r:id="rId20"/>
    <p:sldId id="408" r:id="rId2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>
        <p:scale>
          <a:sx n="60" d="100"/>
          <a:sy n="60" d="100"/>
        </p:scale>
        <p:origin x="-1602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C3F84-DE31-4623-BC27-D4B411577033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F4439-2720-432C-8DED-9BAB05BEF2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473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EEFEC-18CC-4FFC-BA91-BECCE3940260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18FCD-1335-4E1D-96C5-C31078AAC3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67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D0DD2-8346-4A12-A0AC-815B2F6C3D9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989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8033-D917-45B3-B9BD-48CEF88B73BB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3EF9-50D8-4398-80F6-8020C9600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29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8033-D917-45B3-B9BD-48CEF88B73BB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3EF9-50D8-4398-80F6-8020C9600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05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8033-D917-45B3-B9BD-48CEF88B73BB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3EF9-50D8-4398-80F6-8020C9600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899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85849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8033-D917-45B3-B9BD-48CEF88B73BB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3EF9-50D8-4398-80F6-8020C9600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3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8033-D917-45B3-B9BD-48CEF88B73BB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3EF9-50D8-4398-80F6-8020C9600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85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8033-D917-45B3-B9BD-48CEF88B73BB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3EF9-50D8-4398-80F6-8020C9600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79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8033-D917-45B3-B9BD-48CEF88B73BB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3EF9-50D8-4398-80F6-8020C9600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836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8033-D917-45B3-B9BD-48CEF88B73BB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3EF9-50D8-4398-80F6-8020C9600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19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8033-D917-45B3-B9BD-48CEF88B73BB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3EF9-50D8-4398-80F6-8020C9600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00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8033-D917-45B3-B9BD-48CEF88B73BB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3EF9-50D8-4398-80F6-8020C9600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51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8033-D917-45B3-B9BD-48CEF88B73BB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3EF9-50D8-4398-80F6-8020C9600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21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38033-D917-45B3-B9BD-48CEF88B73BB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B3EF9-50D8-4398-80F6-8020C9600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1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lood.firetree.net/?ll=43.5706,3.9472&amp;zoom=12&amp;m=1&amp;type=hybrid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1148" y="2564904"/>
            <a:ext cx="7772400" cy="1470025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TERRITOIRES 2030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2" descr="C:\Users\CHAVEY\Desktop\PADH\PADH 2030\2. COPAD institutionnel\Logo\PADH2030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04664"/>
            <a:ext cx="3600400" cy="180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611560" y="479715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 smtClean="0"/>
              <a:t>30 janvier 2020</a:t>
            </a:r>
            <a:endParaRPr lang="fr-FR" sz="2000" b="1" dirty="0"/>
          </a:p>
        </p:txBody>
      </p:sp>
      <p:grpSp>
        <p:nvGrpSpPr>
          <p:cNvPr id="6" name="Groupe 5"/>
          <p:cNvGrpSpPr/>
          <p:nvPr/>
        </p:nvGrpSpPr>
        <p:grpSpPr>
          <a:xfrm>
            <a:off x="5364088" y="5661248"/>
            <a:ext cx="3527578" cy="951110"/>
            <a:chOff x="5148878" y="4437112"/>
            <a:chExt cx="3527578" cy="951110"/>
          </a:xfrm>
        </p:grpSpPr>
        <p:pic>
          <p:nvPicPr>
            <p:cNvPr id="7" name="Image 6" descr="http://www.eaurmc.fr/fileadmin/infos-pratiques/documents/LOGOS/logo_cartouche_CMJN_HDF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1911" y="4653822"/>
              <a:ext cx="834545" cy="73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C:\Users\CHAVEY\Desktop\PADH\PADH 2030\2. COPAD institutionnel\BUDGET FINANCEMENT\logo FNAD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3594" y="4489448"/>
              <a:ext cx="787382" cy="898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CHAVEY\Desktop\PADH\PADH 2030\2. COPAD institutionnel\BUDGET FINANCEMENT\CD34-LOGO-VERTICAL-CMJ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9698" y="4502568"/>
              <a:ext cx="710654" cy="872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\\srv-ca34fichier\Phototheque\A - Logos_Pictos\CA34\A_CA34\logo_CA_Herault_Q DOCUMENTS ET WEB 2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878" y="4437112"/>
              <a:ext cx="944716" cy="944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532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8244408" y="6546851"/>
            <a:ext cx="9091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rgbClr val="00913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DC2C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8EC63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SEG-3</a:t>
            </a:r>
            <a:endParaRPr lang="fr-FR" altLang="fr-FR" sz="1400" i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0" y="6623054"/>
            <a:ext cx="50760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rgbClr val="00913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DC2C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8EC63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F. LEVRAULT – Audit CESER Nouvelle-Aquitaine, 14/02/2019</a:t>
            </a:r>
            <a:endParaRPr lang="fr-FR" altLang="fr-FR" sz="900" i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16024" y="116632"/>
            <a:ext cx="86044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scénarios d’émissions de GES</a:t>
            </a:r>
          </a:p>
          <a:p>
            <a:r>
              <a:rPr lang="fr-FR" sz="2800" b="1" dirty="0" smtClean="0"/>
              <a:t>Quels sont les scénarios d’émissions de GES ?</a:t>
            </a:r>
          </a:p>
        </p:txBody>
      </p:sp>
      <p:sp>
        <p:nvSpPr>
          <p:cNvPr id="14" name="ZoneTexte 31"/>
          <p:cNvSpPr txBox="1">
            <a:spLocks noChangeArrowheads="1"/>
          </p:cNvSpPr>
          <p:nvPr/>
        </p:nvSpPr>
        <p:spPr bwMode="auto">
          <a:xfrm>
            <a:off x="6660232" y="1417048"/>
            <a:ext cx="2304256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rgbClr val="00913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DC2C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8EC63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solidFill>
                  <a:srgbClr val="D00000"/>
                </a:solidFill>
                <a:latin typeface="Verdana" pitchFamily="34" charset="0"/>
              </a:rPr>
              <a:t>Progression des émissions au rythme actuel</a:t>
            </a:r>
            <a:endParaRPr lang="fr-FR" altLang="fr-FR" sz="1200" dirty="0">
              <a:solidFill>
                <a:srgbClr val="D00000"/>
              </a:solidFill>
              <a:latin typeface="Verdana" pitchFamily="34" charset="0"/>
            </a:endParaRPr>
          </a:p>
        </p:txBody>
      </p:sp>
      <p:sp>
        <p:nvSpPr>
          <p:cNvPr id="17" name="ZoneTexte 31"/>
          <p:cNvSpPr txBox="1">
            <a:spLocks noChangeArrowheads="1"/>
          </p:cNvSpPr>
          <p:nvPr/>
        </p:nvSpPr>
        <p:spPr bwMode="auto">
          <a:xfrm>
            <a:off x="6660232" y="4017782"/>
            <a:ext cx="237626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rgbClr val="00913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DC2C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8EC63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solidFill>
                  <a:srgbClr val="D2A000"/>
                </a:solidFill>
                <a:latin typeface="Verdana" pitchFamily="34" charset="0"/>
              </a:rPr>
              <a:t>Plafonnement des émissions en 2040, ÷ 2 en 2075 </a:t>
            </a:r>
            <a:endParaRPr lang="fr-FR" altLang="fr-FR" sz="1200" dirty="0">
              <a:solidFill>
                <a:srgbClr val="D2A000"/>
              </a:solidFill>
              <a:latin typeface="Verdana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83174"/>
            <a:ext cx="6297521" cy="4691653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07504" y="5463262"/>
            <a:ext cx="6119812" cy="57512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rgbClr val="00913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DC2C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8EC63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1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Trajectoires d’émissions de CO</a:t>
            </a:r>
            <a:r>
              <a:rPr lang="fr-FR" altLang="fr-FR" sz="1100" baseline="-25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fr-FR" altLang="fr-FR" sz="11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liées aux combustibles fossiles et à l’utilisation des sols, et évolutions correspondantes de température en 2100.</a:t>
            </a:r>
            <a:endParaRPr lang="fr-FR" altLang="fr-FR" sz="11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1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Source </a:t>
            </a:r>
            <a:r>
              <a:rPr lang="fr-FR" altLang="fr-FR" sz="11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fr-FR" altLang="fr-FR" sz="11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GIEC, 2013.</a:t>
            </a:r>
            <a:endParaRPr lang="fr-FR" altLang="fr-FR" sz="11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ZoneTexte 31"/>
          <p:cNvSpPr txBox="1">
            <a:spLocks noChangeArrowheads="1"/>
          </p:cNvSpPr>
          <p:nvPr/>
        </p:nvSpPr>
        <p:spPr bwMode="auto">
          <a:xfrm>
            <a:off x="6660232" y="3026604"/>
            <a:ext cx="237626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rgbClr val="00913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DC2C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8EC63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solidFill>
                  <a:srgbClr val="604000"/>
                </a:solidFill>
                <a:latin typeface="Verdana" pitchFamily="34" charset="0"/>
              </a:rPr>
              <a:t>Plafonnement des émissions en 2080, baisse ensuite</a:t>
            </a:r>
            <a:endParaRPr lang="fr-FR" altLang="fr-FR" sz="1200" dirty="0">
              <a:solidFill>
                <a:srgbClr val="604000"/>
              </a:solidFill>
              <a:latin typeface="Verdana" pitchFamily="34" charset="0"/>
            </a:endParaRPr>
          </a:p>
        </p:txBody>
      </p:sp>
      <p:sp>
        <p:nvSpPr>
          <p:cNvPr id="23" name="ZoneTexte 31"/>
          <p:cNvSpPr txBox="1">
            <a:spLocks noChangeArrowheads="1"/>
          </p:cNvSpPr>
          <p:nvPr/>
        </p:nvSpPr>
        <p:spPr bwMode="auto">
          <a:xfrm>
            <a:off x="6660232" y="4551532"/>
            <a:ext cx="23762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rgbClr val="00913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DC2C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8EC63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solidFill>
                  <a:srgbClr val="005A9E"/>
                </a:solidFill>
                <a:latin typeface="Verdana" pitchFamily="34" charset="0"/>
              </a:rPr>
              <a:t>Plafonnement des émissions en 2020, ÷ 4 en 2050,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>
                <a:solidFill>
                  <a:srgbClr val="005A9E"/>
                </a:solidFill>
                <a:latin typeface="Verdana" pitchFamily="34" charset="0"/>
              </a:rPr>
              <a:t>n</a:t>
            </a:r>
            <a:r>
              <a:rPr lang="fr-FR" altLang="fr-FR" sz="1200" dirty="0" smtClean="0">
                <a:solidFill>
                  <a:srgbClr val="005A9E"/>
                </a:solidFill>
                <a:latin typeface="Verdana" pitchFamily="34" charset="0"/>
              </a:rPr>
              <a:t>eutralité en 2070</a:t>
            </a:r>
            <a:endParaRPr lang="fr-FR" altLang="fr-FR" sz="1200" dirty="0">
              <a:solidFill>
                <a:srgbClr val="005A9E"/>
              </a:solidFill>
              <a:latin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083174"/>
            <a:ext cx="288032" cy="333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64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eteo.fr/meteonet/temps/clim/ClimatHD/ressources/FUTUR/LAN/TEMPE/FUTUR_LAN_TEMPE_TM_ANN_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7"/>
            <a:ext cx="6624000" cy="425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19672" y="404663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Une hausse des températures au cours du XXI</a:t>
            </a:r>
            <a:r>
              <a:rPr lang="fr-FR" sz="1800" b="1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lang="fr-FR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siècle, quel que soit le scénario </a:t>
            </a:r>
            <a:endParaRPr lang="fr-FR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5580529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/>
              <a:buChar char="î"/>
            </a:pP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du nb 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de jours de gel et 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 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du nb 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de journées chaudes, quel que soit le 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scénario</a:t>
            </a:r>
          </a:p>
          <a:p>
            <a:pPr algn="ctr"/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Sans 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politique climatique, le réchauffement pourrait atteindre 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+ 4°C 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à 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2071-2100</a:t>
            </a:r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eteo.fr/meteonet/temps/clim/ClimatHD/ressources/FUTUR/LAN/PRECI/FUTUR_LAN_PRECI_RR_ANN_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00075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62068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Pas de changement notable des précipitations annuelles </a:t>
            </a:r>
            <a:endParaRPr lang="fr-FR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5229200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Peu d’évolution des précipitations annuelles au XXI</a:t>
            </a:r>
            <a:r>
              <a:rPr lang="fr-FR" sz="16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siècle, mais 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Contrastes saisonniers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Augmentation de la variabilité 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climatique 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et d’événements extrêmes</a:t>
            </a:r>
          </a:p>
          <a:p>
            <a:pPr algn="ctr"/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Assèchement 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des sols marqué au cours du XXI</a:t>
            </a:r>
            <a:r>
              <a:rPr lang="fr-FR" sz="16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siècle en toute saison</a:t>
            </a:r>
          </a:p>
        </p:txBody>
      </p:sp>
    </p:spTree>
    <p:extLst>
      <p:ext uri="{BB962C8B-B14F-4D97-AF65-F5344CB8AC3E}">
        <p14:creationId xmlns:p14="http://schemas.microsoft.com/office/powerpoint/2010/main" val="85208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5840A625-8BC9-4E50-9D53-647FC2777EBC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r="2389"/>
          <a:stretch/>
        </p:blipFill>
        <p:spPr bwMode="auto">
          <a:xfrm>
            <a:off x="254519" y="836712"/>
            <a:ext cx="8534622" cy="524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67481" y="6067086"/>
            <a:ext cx="70567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fr-FR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://flood.firetree.net/?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ll=43.5706,3.9472&amp;zoom=12&amp;m=1&amp;type=hybrid</a:t>
            </a:r>
            <a:endParaRPr lang="fr-FR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09854" y="260648"/>
            <a:ext cx="3223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Hausse du niveau de la mer</a:t>
            </a:r>
            <a:endParaRPr lang="fr-FR" sz="1800" b="1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67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528496" y="1268760"/>
            <a:ext cx="5723081" cy="233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539552" y="2238467"/>
            <a:ext cx="1757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Pérols</a:t>
            </a:r>
          </a:p>
          <a:p>
            <a:pPr algn="ctr"/>
            <a:r>
              <a:rPr lang="fr-FR" dirty="0" smtClean="0"/>
              <a:t>+ 8 cm en 25 ans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67544" y="3984737"/>
            <a:ext cx="18117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Marseille</a:t>
            </a:r>
          </a:p>
          <a:p>
            <a:pPr algn="ctr"/>
            <a:r>
              <a:rPr lang="fr-FR" dirty="0" smtClean="0"/>
              <a:t>+ 20 cm / 1 siècle</a:t>
            </a:r>
          </a:p>
          <a:p>
            <a:pPr algn="ctr"/>
            <a:endParaRPr lang="fr-FR" dirty="0" smtClean="0"/>
          </a:p>
        </p:txBody>
      </p:sp>
      <p:grpSp>
        <p:nvGrpSpPr>
          <p:cNvPr id="15" name="Groupe 14"/>
          <p:cNvGrpSpPr/>
          <p:nvPr/>
        </p:nvGrpSpPr>
        <p:grpSpPr>
          <a:xfrm>
            <a:off x="2598665" y="3600386"/>
            <a:ext cx="5742659" cy="2249518"/>
            <a:chOff x="2606365" y="4286831"/>
            <a:chExt cx="5742659" cy="224951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365" y="4286831"/>
              <a:ext cx="5582745" cy="2249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Connecteur droit 4"/>
            <p:cNvCxnSpPr/>
            <p:nvPr/>
          </p:nvCxnSpPr>
          <p:spPr>
            <a:xfrm flipV="1">
              <a:off x="3347864" y="4680506"/>
              <a:ext cx="5001160" cy="148479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2909853" y="412823"/>
            <a:ext cx="3223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</a:t>
            </a:r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ausse du niveau de la mer</a:t>
            </a:r>
            <a:endParaRPr lang="fr-FR" sz="1800" b="1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3340164" y="2238467"/>
            <a:ext cx="4911413" cy="52377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238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Impacts sur l’agriculture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93924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73482" y="442070"/>
            <a:ext cx="3264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Creusement du déficit hydrique</a:t>
            </a:r>
            <a:endParaRPr lang="fr-FR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49038"/>
            <a:ext cx="5184000" cy="188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" t="9056" b="6965"/>
          <a:stretch/>
        </p:blipFill>
        <p:spPr bwMode="auto">
          <a:xfrm>
            <a:off x="5580112" y="2477237"/>
            <a:ext cx="3204000" cy="210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652120" y="839614"/>
            <a:ext cx="3024337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Modification de la </a:t>
            </a:r>
            <a:r>
              <a:rPr lang="en-US" sz="16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phénologie</a:t>
            </a:r>
            <a:r>
              <a:rPr lang="en-US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et 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désynchronisation de la pollinisation ?</a:t>
            </a:r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7416" y="2852936"/>
            <a:ext cx="5502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Déséquilibres </a:t>
            </a:r>
            <a:r>
              <a:rPr lang="fr-FR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sur </a:t>
            </a:r>
            <a:r>
              <a:rPr lang="fr-FR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la quantité 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(rendements </a:t>
            </a:r>
            <a:r>
              <a:rPr lang="fr-FR" sz="16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viti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fourrages,…) </a:t>
            </a:r>
            <a:r>
              <a:rPr lang="fr-FR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et </a:t>
            </a:r>
            <a:r>
              <a:rPr lang="fr-FR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la qualité 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(organoleptique, profil aromatique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nutritionnelle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texture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, couleur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 des productions qui jouent 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sur les produits, 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le coûts 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et </a:t>
            </a:r>
            <a:r>
              <a:rPr lang="fr-FR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revenus des </a:t>
            </a:r>
            <a:r>
              <a:rPr lang="fr-FR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agriculteurs </a:t>
            </a:r>
            <a:endParaRPr lang="fr-FR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3482" y="6143818"/>
            <a:ext cx="82005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Dépérissement des arbres 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(châtaigniers, chênes, pins sylvestres)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3481" y="4819968"/>
            <a:ext cx="84927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Pb confort 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thermique 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(hors et dans bâtiments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) pour les </a:t>
            </a:r>
            <a:r>
              <a:rPr lang="fr-FR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animaux.</a:t>
            </a:r>
            <a:endParaRPr lang="fr-FR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 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e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t apparition de </a:t>
            </a:r>
            <a:r>
              <a:rPr lang="fr-FR" sz="1600" b="1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nouveaux</a:t>
            </a:r>
            <a:r>
              <a:rPr lang="fr-FR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ravageurs 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campagnoles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, parasites, maladies sur les arbres)</a:t>
            </a:r>
          </a:p>
          <a:p>
            <a:pPr lvl="0"/>
            <a:endParaRPr lang="fr-FR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Gel 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tardif vs débourrement précoce (tunnels nécessaires en maraîchage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).</a:t>
            </a:r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546005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8316416" y="6546851"/>
            <a:ext cx="8371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rgbClr val="00913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DC2C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8EC63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400" i="1" dirty="0" smtClean="0">
                <a:solidFill>
                  <a:schemeClr val="bg1"/>
                </a:solidFill>
                <a:latin typeface="Verdana" pitchFamily="34" charset="0"/>
              </a:rPr>
              <a:t>ATA</a:t>
            </a:r>
            <a:endParaRPr lang="fr-FR" altLang="fr-FR" sz="1400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3334" y="3212976"/>
            <a:ext cx="8524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L’ </a:t>
            </a:r>
            <a:r>
              <a:rPr lang="fr-FR" sz="3600" dirty="0" smtClean="0"/>
              <a:t>atténuation et l’adaptation au changement climatique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789" y="566945"/>
            <a:ext cx="1624212" cy="1781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1551"/>
            <a:ext cx="2408237" cy="170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97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6024" y="980728"/>
            <a:ext cx="86764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L’agriculture dans la Stratégie Nationale Bas Carbone</a:t>
            </a:r>
          </a:p>
          <a:p>
            <a:pPr marL="355600"/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Objectif 3 : Réduire les émissions non liées à l’énergie. </a:t>
            </a:r>
          </a:p>
          <a:p>
            <a:pPr marL="355600"/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Objectif 4 : Renforcer les puits de carbone naturels (forêts et terres agricoles).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16024" y="298531"/>
            <a:ext cx="8532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L’atténuation du Changement climatique en agriculture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0" y="2132856"/>
            <a:ext cx="708918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75656" y="3203684"/>
            <a:ext cx="2933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émissions agricoles de </a:t>
            </a:r>
            <a:r>
              <a:rPr lang="fr-FR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GES</a:t>
            </a:r>
          </a:p>
        </p:txBody>
      </p:sp>
    </p:spTree>
    <p:extLst>
      <p:ext uri="{BB962C8B-B14F-4D97-AF65-F5344CB8AC3E}">
        <p14:creationId xmlns:p14="http://schemas.microsoft.com/office/powerpoint/2010/main" val="88170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7897" y="692696"/>
            <a:ext cx="784887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Mesures de réduction </a:t>
            </a:r>
            <a:r>
              <a:rPr lang="fr-FR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d’impact et d’      </a:t>
            </a:r>
            <a:r>
              <a:rPr lang="fr-FR" sz="20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tténuation</a:t>
            </a:r>
            <a:endParaRPr lang="fr-FR" sz="20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Choix des animaux (races rustiques) et variétés (clones et portes greffe)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Développer l’agriculture de conservation = 0 travail du sol + apport de biomasse/matière 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organique 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pour développer le stockage de C et la résilience</a:t>
            </a:r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Nouveaux 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itinéraires techniques (taille tardive, effeuillage,…), modification du pied (palissage) jusqu’à la replantation de nouvelles architectures (gobelet ?)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Développer 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des systèmes intégrés 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agroforestiers et/ou agroécologiques</a:t>
            </a:r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Développer 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les complémentarité entre ateliers, exploitations à l’échelle territoriale (ex : synergies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viti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-éleveurs pour la fumure, le désherbage, etc.)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Sécuriser 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l’approvisionnement en eau 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ou 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faire sans 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eau</a:t>
            </a:r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Créer de l’ombrage naturel ou artificiel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Modification 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des 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CDC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 : 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nouvelles 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pratiques (nouveaux cépages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déplacement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,…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… </a:t>
            </a:r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2916" y="1412776"/>
            <a:ext cx="3426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endParaRPr lang="fr-F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4593902"/>
            <a:ext cx="3426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endParaRPr lang="fr-F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3369766"/>
            <a:ext cx="3426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endParaRPr lang="fr-F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2865710"/>
            <a:ext cx="3426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endParaRPr lang="fr-F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8064" y="404664"/>
            <a:ext cx="3426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endParaRPr lang="fr-F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8809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700808"/>
            <a:ext cx="8629105" cy="3785652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>
            <a:spAutoFit/>
          </a:bodyPr>
          <a:lstStyle/>
          <a:p>
            <a:pPr>
              <a:buClrTx/>
              <a:buSzTx/>
              <a:defRPr/>
            </a:pPr>
            <a:r>
              <a:rPr lang="fr-FR" sz="2000" dirty="0" smtClean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Le PADH vise a définir </a:t>
            </a:r>
            <a:r>
              <a:rPr lang="fr-FR" sz="2000" b="1" dirty="0" smtClean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une vision pour l’agriculture héraultaise à l’horizon 2030</a:t>
            </a:r>
            <a:r>
              <a:rPr lang="fr-FR" sz="2000" dirty="0" smtClean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, un programme d’action et des moyens pour l’atteindre</a:t>
            </a:r>
          </a:p>
          <a:p>
            <a:pPr>
              <a:buClrTx/>
              <a:buSzTx/>
              <a:defRPr/>
            </a:pPr>
            <a:endParaRPr lang="fr-FR" sz="2000" dirty="0" smtClean="0">
              <a:latin typeface="Helvetica" panose="020B0604020202020204" pitchFamily="34" charset="0"/>
              <a:ea typeface="MS PGothic" pitchFamily="34" charset="-128"/>
              <a:cs typeface="Helvetica" panose="020B0604020202020204" pitchFamily="34" charset="0"/>
            </a:endParaRPr>
          </a:p>
          <a:p>
            <a:pPr>
              <a:buClrTx/>
              <a:buSzTx/>
              <a:defRPr/>
            </a:pPr>
            <a:endParaRPr lang="fr-FR" sz="2000" b="1" dirty="0">
              <a:latin typeface="Helvetica" panose="020B0604020202020204" pitchFamily="34" charset="0"/>
              <a:ea typeface="MS PGothic" pitchFamily="34" charset="-128"/>
              <a:cs typeface="Helvetica" panose="020B0604020202020204" pitchFamily="34" charset="0"/>
            </a:endParaRPr>
          </a:p>
          <a:p>
            <a:pPr>
              <a:buClrTx/>
              <a:buSzTx/>
              <a:defRPr/>
            </a:pPr>
            <a:r>
              <a:rPr lang="fr-FR" sz="2000" dirty="0" smtClean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Il est structuré autour de </a:t>
            </a:r>
            <a:r>
              <a:rPr lang="fr-FR" sz="2000" b="1" dirty="0" smtClean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3 axes stratégiques :</a:t>
            </a:r>
          </a:p>
          <a:p>
            <a:pPr marL="857250" lvl="1" indent="-400050">
              <a:buFont typeface="+mj-lt"/>
              <a:buAutoNum type="romanUcPeriod"/>
              <a:defRPr/>
            </a:pPr>
            <a:r>
              <a:rPr lang="fr-FR" sz="2000" dirty="0" smtClean="0">
                <a:solidFill>
                  <a:srgbClr val="0066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Préserver </a:t>
            </a:r>
            <a:r>
              <a:rPr lang="fr-FR" sz="2000" dirty="0">
                <a:solidFill>
                  <a:srgbClr val="0066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les ressources productives « hommes, terres et eau »</a:t>
            </a:r>
          </a:p>
          <a:p>
            <a:pPr marL="857250" lvl="1" indent="-400050">
              <a:buFont typeface="+mj-lt"/>
              <a:buAutoNum type="romanUcPeriod"/>
              <a:defRPr/>
            </a:pPr>
            <a:r>
              <a:rPr lang="fr-FR" sz="2000" dirty="0" smtClean="0">
                <a:solidFill>
                  <a:srgbClr val="00206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Consolider </a:t>
            </a:r>
            <a:r>
              <a:rPr lang="fr-FR" sz="2000" dirty="0">
                <a:solidFill>
                  <a:srgbClr val="00206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ses </a:t>
            </a:r>
            <a:r>
              <a:rPr lang="fr-FR" sz="2000" dirty="0" smtClean="0">
                <a:solidFill>
                  <a:srgbClr val="00206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marchés et répondre </a:t>
            </a:r>
            <a:r>
              <a:rPr lang="fr-FR" sz="2000" dirty="0">
                <a:solidFill>
                  <a:srgbClr val="00206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aux attentes sociétales </a:t>
            </a:r>
          </a:p>
          <a:p>
            <a:pPr marL="857250" lvl="1" indent="-400050">
              <a:buFont typeface="+mj-lt"/>
              <a:buAutoNum type="romanUcPeriod"/>
              <a:defRPr/>
            </a:pPr>
            <a:r>
              <a:rPr lang="fr-FR" sz="2000" dirty="0" smtClean="0">
                <a:solidFill>
                  <a:srgbClr val="FF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S’adapter </a:t>
            </a:r>
            <a:r>
              <a:rPr lang="fr-FR" sz="2000" dirty="0">
                <a:solidFill>
                  <a:srgbClr val="FF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au changement </a:t>
            </a:r>
            <a:r>
              <a:rPr lang="fr-FR" sz="2000" dirty="0" smtClean="0">
                <a:solidFill>
                  <a:srgbClr val="FF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climatique</a:t>
            </a:r>
          </a:p>
          <a:p>
            <a:pPr marL="400050" indent="-400050">
              <a:buClrTx/>
              <a:buSzTx/>
              <a:buFont typeface="+mj-lt"/>
              <a:buAutoNum type="romanUcPeriod"/>
              <a:defRPr/>
            </a:pPr>
            <a:endParaRPr lang="fr-FR" sz="2000" b="1" dirty="0" smtClean="0">
              <a:solidFill>
                <a:srgbClr val="FF0000"/>
              </a:solidFill>
              <a:latin typeface="Helvetica" panose="020B0604020202020204" pitchFamily="34" charset="0"/>
              <a:ea typeface="MS PGothic" pitchFamily="34" charset="-128"/>
              <a:cs typeface="Helvetica" panose="020B0604020202020204" pitchFamily="34" charset="0"/>
            </a:endParaRPr>
          </a:p>
          <a:p>
            <a:pPr marL="400050" indent="-400050">
              <a:buClrTx/>
              <a:buSzTx/>
              <a:buFont typeface="+mj-lt"/>
              <a:buAutoNum type="romanUcPeriod"/>
              <a:defRPr/>
            </a:pPr>
            <a:endParaRPr lang="fr-FR" sz="2000" b="1" dirty="0">
              <a:solidFill>
                <a:srgbClr val="FF0000"/>
              </a:solidFill>
              <a:latin typeface="Helvetica" panose="020B0604020202020204" pitchFamily="34" charset="0"/>
              <a:ea typeface="MS PGothic" pitchFamily="34" charset="-128"/>
              <a:cs typeface="Helvetica" panose="020B0604020202020204" pitchFamily="34" charset="0"/>
            </a:endParaRPr>
          </a:p>
          <a:p>
            <a:pPr>
              <a:buClrTx/>
              <a:buSzTx/>
              <a:defRPr/>
            </a:pPr>
            <a:r>
              <a:rPr lang="fr-FR" sz="2000" dirty="0" smtClean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Son élaboration repose sur des </a:t>
            </a:r>
            <a:r>
              <a:rPr lang="fr-FR" sz="2000" b="1" dirty="0" smtClean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ateliers « filières » </a:t>
            </a:r>
            <a:r>
              <a:rPr lang="fr-FR" sz="2000" dirty="0" smtClean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(viticulture, grandes cultures, </a:t>
            </a:r>
            <a:r>
              <a:rPr lang="fr-FR" sz="2000" dirty="0" err="1" smtClean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hortus</a:t>
            </a:r>
            <a:r>
              <a:rPr lang="fr-FR" sz="2000" dirty="0" smtClean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, élevages) </a:t>
            </a:r>
            <a:r>
              <a:rPr lang="fr-FR" sz="2000" b="1" dirty="0" smtClean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et transversaux </a:t>
            </a:r>
            <a:r>
              <a:rPr lang="fr-FR" sz="2000" dirty="0" smtClean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(territoires, entreprises)</a:t>
            </a:r>
            <a:endParaRPr lang="fr-FR" sz="2000" dirty="0">
              <a:latin typeface="Helvetica" panose="020B0604020202020204" pitchFamily="34" charset="0"/>
              <a:ea typeface="MS PGothic" pitchFamily="34" charset="-128"/>
              <a:cs typeface="Helvetica" panose="020B0604020202020204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266973" y="300858"/>
            <a:ext cx="7877027" cy="4638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r>
              <a:rPr lang="fr-FR" altLang="fr-FR" b="1" dirty="0" smtClean="0">
                <a:solidFill>
                  <a:srgbClr val="000000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Le Projet Agricole Départemental Hérault 2030</a:t>
            </a:r>
          </a:p>
        </p:txBody>
      </p:sp>
      <p:pic>
        <p:nvPicPr>
          <p:cNvPr id="24" name="Picture 2" descr="C:\Users\CHAVEY\Desktop\PADH\PADH 2030\2. COPAD institutionnel\Logo\PADH2030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2" y="260648"/>
            <a:ext cx="1007294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23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AVEY\Desktop\PADH\PADH 2030\2. COPAD institutionnel\Logo\PADH2030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2" y="294152"/>
            <a:ext cx="1007294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75453" y="313280"/>
            <a:ext cx="3655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Changement climatique</a:t>
            </a:r>
            <a:endParaRPr lang="fr-FR" sz="2400" b="1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2459504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Helvetica" panose="020B0604020202020204" pitchFamily="34" charset="0"/>
                <a:cs typeface="Helvetica" panose="020B0604020202020204" pitchFamily="34" charset="0"/>
              </a:rPr>
              <a:t>Quels objectifs et quelles attentes vis-à-vis de l’agriculture (</a:t>
            </a:r>
            <a:r>
              <a:rPr lang="fr-FR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atténuation et adaptation</a:t>
            </a:r>
            <a:r>
              <a:rPr lang="fr-FR" b="1" dirty="0">
                <a:latin typeface="Helvetica" panose="020B0604020202020204" pitchFamily="34" charset="0"/>
                <a:cs typeface="Helvetica" panose="020B0604020202020204" pitchFamily="34" charset="0"/>
              </a:rPr>
              <a:t>) ?</a:t>
            </a:r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972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322" y="2054116"/>
            <a:ext cx="8928174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Définir un </a:t>
            </a:r>
            <a:r>
              <a:rPr lang="fr-FR" sz="2400" b="1" dirty="0" smtClean="0">
                <a:solidFill>
                  <a:srgbClr val="008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scenario partagé, souhaitable et réaliste</a:t>
            </a:r>
          </a:p>
          <a:p>
            <a:pPr algn="ctr"/>
            <a:endParaRPr lang="fr-FR" sz="2000" b="1" dirty="0" smtClean="0">
              <a:solidFill>
                <a:schemeClr val="bg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fr-FR" sz="2000" b="1" dirty="0" smtClean="0">
                <a:solidFill>
                  <a:schemeClr val="bg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pour les </a:t>
            </a:r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territoires agricoles héraultais </a:t>
            </a:r>
          </a:p>
          <a:p>
            <a:pPr algn="ctr"/>
            <a:endParaRPr lang="fr-FR" sz="2000" b="1" dirty="0" smtClean="0">
              <a:solidFill>
                <a:schemeClr val="bg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fr-FR" sz="2000" b="1" dirty="0" smtClean="0">
                <a:solidFill>
                  <a:schemeClr val="bg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à l’horizon </a:t>
            </a:r>
            <a:r>
              <a:rPr lang="fr-FR" sz="2400" b="1" dirty="0" smtClean="0">
                <a:solidFill>
                  <a:srgbClr val="008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2030</a:t>
            </a:r>
          </a:p>
        </p:txBody>
      </p:sp>
      <p:pic>
        <p:nvPicPr>
          <p:cNvPr id="6" name="Picture 2" descr="C:\Users\CHAVEY\Desktop\PADH\PADH 2030\2. COPAD institutionnel\Logo\PADH2030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2" y="294152"/>
            <a:ext cx="1007294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694" y="313280"/>
            <a:ext cx="6366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Objectif de l’atelier </a:t>
            </a:r>
            <a:r>
              <a:rPr lang="fr-FR" sz="24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 </a:t>
            </a:r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TERRITOIRES </a:t>
            </a:r>
            <a:r>
              <a:rPr lang="fr-FR" sz="24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2030 »</a:t>
            </a:r>
          </a:p>
        </p:txBody>
      </p:sp>
    </p:spTree>
    <p:extLst>
      <p:ext uri="{BB962C8B-B14F-4D97-AF65-F5344CB8AC3E}">
        <p14:creationId xmlns:p14="http://schemas.microsoft.com/office/powerpoint/2010/main" val="201988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AVEY\Desktop\PADH\PADH 2030\2. COPAD institutionnel\Logo\PADH2030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2" y="294152"/>
            <a:ext cx="1007294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22556" y="313280"/>
            <a:ext cx="3760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Ressources productives</a:t>
            </a:r>
            <a:endParaRPr lang="fr-FR" sz="2400" b="1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952" y="1226552"/>
            <a:ext cx="6217567" cy="506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646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AVEY\Desktop\PADH\PADH 2030\2. COPAD institutionnel\Logo\PADH2030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2" y="294152"/>
            <a:ext cx="1007294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22556" y="313280"/>
            <a:ext cx="3760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Ressources productives</a:t>
            </a:r>
            <a:endParaRPr lang="fr-FR" sz="2400" b="1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" y="1700808"/>
            <a:ext cx="7138349" cy="319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224612" y="1331476"/>
            <a:ext cx="6789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Emploi dans les exploitations agricoles, </a:t>
            </a:r>
            <a:r>
              <a:rPr lang="fr-FR" b="1" dirty="0">
                <a:latin typeface="Helvetica" panose="020B0604020202020204" pitchFamily="34" charset="0"/>
                <a:cs typeface="Helvetica" panose="020B0604020202020204" pitchFamily="34" charset="0"/>
              </a:rPr>
              <a:t>H</a:t>
            </a:r>
            <a:r>
              <a:rPr lang="fr-FR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érault, 1970-2018</a:t>
            </a:r>
            <a:endParaRPr lang="fr-FR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147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AVEY\Desktop\PADH\PADH 2030\2. COPAD institutionnel\Logo\PADH2030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2" y="294152"/>
            <a:ext cx="1007294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22556" y="313280"/>
            <a:ext cx="3760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Ressources productives</a:t>
            </a:r>
            <a:endParaRPr lang="fr-FR" sz="2400" b="1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" r="2396"/>
          <a:stretch/>
        </p:blipFill>
        <p:spPr bwMode="auto">
          <a:xfrm>
            <a:off x="763567" y="2276871"/>
            <a:ext cx="7480841" cy="26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7584" y="1628800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Helvetica" panose="020B0604020202020204" pitchFamily="34" charset="0"/>
                <a:cs typeface="Helvetica" panose="020B0604020202020204" pitchFamily="34" charset="0"/>
              </a:rPr>
              <a:t>Développement des zones d’activités dans l’Hérault, DDTM 2017</a:t>
            </a:r>
          </a:p>
        </p:txBody>
      </p:sp>
    </p:spTree>
    <p:extLst>
      <p:ext uri="{BB962C8B-B14F-4D97-AF65-F5344CB8AC3E}">
        <p14:creationId xmlns:p14="http://schemas.microsoft.com/office/powerpoint/2010/main" val="513645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AVEY\Desktop\PADH\PADH 2030\2. COPAD institutionnel\Logo\PADH2030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2" y="294152"/>
            <a:ext cx="1007294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8" y="1844824"/>
            <a:ext cx="858032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22556" y="313280"/>
            <a:ext cx="3760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Ressources productives</a:t>
            </a:r>
            <a:endParaRPr lang="fr-FR" sz="2400" b="1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1198521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Helvetica" panose="020B0604020202020204" pitchFamily="34" charset="0"/>
                <a:cs typeface="Helvetica" panose="020B0604020202020204" pitchFamily="34" charset="0"/>
              </a:rPr>
              <a:t>Modèle OMPALE, hypothèses démographiques, INSEE</a:t>
            </a:r>
          </a:p>
        </p:txBody>
      </p:sp>
    </p:spTree>
    <p:extLst>
      <p:ext uri="{BB962C8B-B14F-4D97-AF65-F5344CB8AC3E}">
        <p14:creationId xmlns:p14="http://schemas.microsoft.com/office/powerpoint/2010/main" val="1749948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AVEY\Desktop\PADH\PADH 2030\2. COPAD institutionnel\Logo\PADH2030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2" y="294152"/>
            <a:ext cx="1007294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1969" y="1844824"/>
            <a:ext cx="7957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Quels objectifs des territoires vis-à-vis de l’agriculture en productions et commercialisation : projets alimentaires de territoires, valorisation de filières historiques (</a:t>
            </a:r>
            <a:r>
              <a:rPr lang="fr-FR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viticulture, </a:t>
            </a:r>
            <a:r>
              <a:rPr lang="fr-FR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oléiculture,…), agritourisme ?...</a:t>
            </a:r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Quelles attitudes et quels moyens face aux attentes sociétales (qualité de l’eau, biodiversité, ZNT, foncier-installation, Bio, protection contre les </a:t>
            </a:r>
            <a:r>
              <a:rPr lang="fr-FR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risques</a:t>
            </a:r>
            <a:r>
              <a:rPr lang="fr-FR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,…)</a:t>
            </a:r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Quelle gouvernance locale de l’agriculture et du foncier ?</a:t>
            </a:r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18689" y="313280"/>
            <a:ext cx="2768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Marché et société</a:t>
            </a:r>
            <a:endParaRPr lang="fr-FR" sz="2400" b="1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693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2780928"/>
            <a:ext cx="7772400" cy="1470025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Enjeu changement climatique</a:t>
            </a:r>
            <a:endParaRPr lang="fr-FR" sz="3200" b="1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2" descr="C:\Users\CHAVEY\Desktop\PADH\PADH 2030\2. COPAD institutionnel\Logo\PADH2030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620689"/>
            <a:ext cx="2520280" cy="126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80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3377</TotalTime>
  <Words>574</Words>
  <Application>Microsoft Office PowerPoint</Application>
  <PresentationFormat>Affichage à l'écran (4:3)</PresentationFormat>
  <Paragraphs>105</Paragraphs>
  <Slides>20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TERRITOIRES 2030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Enjeu changement climatique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Impacts sur l’agriculture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CHAVEY ALEXANDRE</dc:creator>
  <cp:lastModifiedBy>CHAVEY ALEXANDRE</cp:lastModifiedBy>
  <cp:revision>170</cp:revision>
  <cp:lastPrinted>2019-12-20T09:51:11Z</cp:lastPrinted>
  <dcterms:created xsi:type="dcterms:W3CDTF">2019-08-27T13:05:29Z</dcterms:created>
  <dcterms:modified xsi:type="dcterms:W3CDTF">2021-05-18T10:37:44Z</dcterms:modified>
</cp:coreProperties>
</file>